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 (MS)" panose="020F0502020204030204" pitchFamily="34" charset="0"/>
      <p:regular r:id="rId8"/>
    </p:embeddedFont>
    <p:embeddedFont>
      <p:font typeface="Calibri (MS) Bold" panose="020F0702030404030204" pitchFamily="34" charset="0"/>
      <p:regular r:id="rId9"/>
      <p:bold r:id="rId10"/>
    </p:embeddedFont>
    <p:embeddedFont>
      <p:font typeface="Calibri (MS) Italics" panose="020F05020202040A0204" pitchFamily="34" charset="0"/>
      <p:regular r:id="rId11"/>
      <p:italic r:id="rId12"/>
    </p:embeddedFont>
    <p:embeddedFont>
      <p:font typeface="Centuma Bold" panose="02000000000000000000" pitchFamily="2" charset="0"/>
      <p:regular r:id="rId13"/>
      <p:bold r:id="rId14"/>
    </p:embeddedFont>
    <p:embeddedFont>
      <p:font typeface="Martian B Thai" pitchFamily="2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3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2.svg"/><Relationship Id="rId21" Type="http://schemas.openxmlformats.org/officeDocument/2006/relationships/image" Target="../media/image28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3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.jpe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openxmlformats.org/officeDocument/2006/relationships/image" Target="../media/image64.svg"/><Relationship Id="rId3" Type="http://schemas.openxmlformats.org/officeDocument/2006/relationships/image" Target="../media/image44.sv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3.png"/><Relationship Id="rId16" Type="http://schemas.openxmlformats.org/officeDocument/2006/relationships/image" Target="../media/image54.jpe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svg"/><Relationship Id="rId24" Type="http://schemas.openxmlformats.org/officeDocument/2006/relationships/image" Target="../media/image62.svg"/><Relationship Id="rId5" Type="http://schemas.openxmlformats.org/officeDocument/2006/relationships/image" Target="../media/image2.svg"/><Relationship Id="rId15" Type="http://schemas.openxmlformats.org/officeDocument/2006/relationships/image" Target="../media/image53.svg"/><Relationship Id="rId23" Type="http://schemas.openxmlformats.org/officeDocument/2006/relationships/image" Target="../media/image61.png"/><Relationship Id="rId28" Type="http://schemas.openxmlformats.org/officeDocument/2006/relationships/image" Target="../media/image6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1.png"/><Relationship Id="rId9" Type="http://schemas.openxmlformats.org/officeDocument/2006/relationships/image" Target="../media/image47.jpeg"/><Relationship Id="rId14" Type="http://schemas.openxmlformats.org/officeDocument/2006/relationships/image" Target="../media/image52.svg"/><Relationship Id="rId22" Type="http://schemas.openxmlformats.org/officeDocument/2006/relationships/image" Target="../media/image60.svg"/><Relationship Id="rId27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6765770"/>
            <a:ext cx="18288000" cy="3378685"/>
          </a:xfrm>
          <a:custGeom>
            <a:avLst/>
            <a:gdLst/>
            <a:ahLst/>
            <a:cxnLst/>
            <a:rect l="l" t="t" r="r" b="b"/>
            <a:pathLst>
              <a:path w="18288000" h="3378685">
                <a:moveTo>
                  <a:pt x="0" y="0"/>
                </a:moveTo>
                <a:lnTo>
                  <a:pt x="18288000" y="0"/>
                </a:lnTo>
                <a:lnTo>
                  <a:pt x="18288000" y="3378685"/>
                </a:lnTo>
                <a:lnTo>
                  <a:pt x="0" y="3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114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09029" y="6651470"/>
            <a:ext cx="11469941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i="1">
                <a:solidFill>
                  <a:srgbClr val="003057">
                    <a:alpha val="60000"/>
                  </a:srgbClr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Impulsamos los procesos de transformación digital en empresas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10194587"/>
            <a:ext cx="18288000" cy="130513"/>
            <a:chOff x="0" y="0"/>
            <a:chExt cx="4334933" cy="309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4933" cy="30937"/>
            </a:xfrm>
            <a:custGeom>
              <a:avLst/>
              <a:gdLst/>
              <a:ahLst/>
              <a:cxnLst/>
              <a:rect l="l" t="t" r="r" b="b"/>
              <a:pathLst>
                <a:path w="4334933" h="30937">
                  <a:moveTo>
                    <a:pt x="0" y="0"/>
                  </a:moveTo>
                  <a:lnTo>
                    <a:pt x="4334933" y="0"/>
                  </a:lnTo>
                  <a:lnTo>
                    <a:pt x="4334933" y="30937"/>
                  </a:lnTo>
                  <a:lnTo>
                    <a:pt x="0" y="30937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34933" cy="78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49183" y="4897884"/>
            <a:ext cx="4389635" cy="1229129"/>
            <a:chOff x="0" y="0"/>
            <a:chExt cx="5852847" cy="16388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58538" cy="1131546"/>
            </a:xfrm>
            <a:custGeom>
              <a:avLst/>
              <a:gdLst/>
              <a:ahLst/>
              <a:cxnLst/>
              <a:rect l="l" t="t" r="r" b="b"/>
              <a:pathLst>
                <a:path w="4358538" h="1131546">
                  <a:moveTo>
                    <a:pt x="0" y="0"/>
                  </a:moveTo>
                  <a:lnTo>
                    <a:pt x="4358538" y="0"/>
                  </a:lnTo>
                  <a:lnTo>
                    <a:pt x="4358538" y="1131546"/>
                  </a:lnTo>
                  <a:lnTo>
                    <a:pt x="0" y="1131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648" r="-7196" b="-25233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42192" y="1158583"/>
              <a:ext cx="3722184" cy="480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1"/>
                </a:lnSpc>
                <a:spcBef>
                  <a:spcPct val="0"/>
                </a:spcBef>
              </a:pPr>
              <a:r>
                <a:rPr lang="en-US" sz="2022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93316" y="848479"/>
              <a:ext cx="1359531" cy="57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6"/>
                </a:lnSpc>
                <a:spcBef>
                  <a:spcPct val="0"/>
                </a:spcBef>
              </a:pPr>
              <a:r>
                <a:rPr lang="en-US" sz="1233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305564" y="724358"/>
              <a:ext cx="0" cy="814377"/>
            </a:xfrm>
            <a:prstGeom prst="line">
              <a:avLst/>
            </a:prstGeom>
            <a:ln w="22463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4838206" y="1544148"/>
            <a:ext cx="7972522" cy="2714979"/>
            <a:chOff x="0" y="0"/>
            <a:chExt cx="2099759" cy="7150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99759" cy="715056"/>
            </a:xfrm>
            <a:custGeom>
              <a:avLst/>
              <a:gdLst/>
              <a:ahLst/>
              <a:cxnLst/>
              <a:rect l="l" t="t" r="r" b="b"/>
              <a:pathLst>
                <a:path w="2099759" h="715056">
                  <a:moveTo>
                    <a:pt x="0" y="0"/>
                  </a:moveTo>
                  <a:lnTo>
                    <a:pt x="2099759" y="0"/>
                  </a:lnTo>
                  <a:lnTo>
                    <a:pt x="2099759" y="715056"/>
                  </a:lnTo>
                  <a:lnTo>
                    <a:pt x="0" y="7150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099759" cy="77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758" y="2198001"/>
            <a:ext cx="17130483" cy="0"/>
          </a:xfrm>
          <a:prstGeom prst="line">
            <a:avLst/>
          </a:prstGeom>
          <a:ln w="381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596662" y="-610813"/>
            <a:ext cx="5422805" cy="6113719"/>
          </a:xfrm>
          <a:custGeom>
            <a:avLst/>
            <a:gdLst/>
            <a:ahLst/>
            <a:cxnLst/>
            <a:rect l="l" t="t" r="r" b="b"/>
            <a:pathLst>
              <a:path w="5422805" h="6113719">
                <a:moveTo>
                  <a:pt x="0" y="0"/>
                </a:moveTo>
                <a:lnTo>
                  <a:pt x="5422805" y="0"/>
                </a:lnTo>
                <a:lnTo>
                  <a:pt x="5422805" y="6113718"/>
                </a:lnTo>
                <a:lnTo>
                  <a:pt x="0" y="6113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l="-823392" t="-6364" r="-59198" b="-132065"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0" y="6765770"/>
            <a:ext cx="18288000" cy="3378685"/>
          </a:xfrm>
          <a:custGeom>
            <a:avLst/>
            <a:gdLst/>
            <a:ahLst/>
            <a:cxnLst/>
            <a:rect l="l" t="t" r="r" b="b"/>
            <a:pathLst>
              <a:path w="18288000" h="3378685">
                <a:moveTo>
                  <a:pt x="0" y="0"/>
                </a:moveTo>
                <a:lnTo>
                  <a:pt x="18288000" y="0"/>
                </a:lnTo>
                <a:lnTo>
                  <a:pt x="18288000" y="3378685"/>
                </a:lnTo>
                <a:lnTo>
                  <a:pt x="0" y="3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114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943952"/>
            <a:ext cx="18288000" cy="343048"/>
            <a:chOff x="0" y="0"/>
            <a:chExt cx="4334933" cy="81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34933" cy="81315"/>
            </a:xfrm>
            <a:custGeom>
              <a:avLst/>
              <a:gdLst/>
              <a:ahLst/>
              <a:cxnLst/>
              <a:rect l="l" t="t" r="r" b="b"/>
              <a:pathLst>
                <a:path w="4334933" h="81315">
                  <a:moveTo>
                    <a:pt x="0" y="0"/>
                  </a:moveTo>
                  <a:lnTo>
                    <a:pt x="4334933" y="0"/>
                  </a:lnTo>
                  <a:lnTo>
                    <a:pt x="4334933" y="81315"/>
                  </a:lnTo>
                  <a:lnTo>
                    <a:pt x="0" y="81315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334933" cy="12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971550" y="6211371"/>
            <a:ext cx="16230600" cy="0"/>
          </a:xfrm>
          <a:prstGeom prst="line">
            <a:avLst/>
          </a:prstGeom>
          <a:ln w="38100" cap="flat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2374298" y="6037601"/>
            <a:ext cx="347540" cy="3475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FE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49897" y="6037601"/>
            <a:ext cx="347540" cy="3475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FE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82646" y="6005217"/>
            <a:ext cx="347540" cy="34754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FE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052097" y="4388251"/>
            <a:ext cx="796801" cy="892775"/>
          </a:xfrm>
          <a:custGeom>
            <a:avLst/>
            <a:gdLst/>
            <a:ahLst/>
            <a:cxnLst/>
            <a:rect l="l" t="t" r="r" b="b"/>
            <a:pathLst>
              <a:path w="796801" h="892775">
                <a:moveTo>
                  <a:pt x="0" y="0"/>
                </a:moveTo>
                <a:lnTo>
                  <a:pt x="796801" y="0"/>
                </a:lnTo>
                <a:lnTo>
                  <a:pt x="796801" y="892775"/>
                </a:lnTo>
                <a:lnTo>
                  <a:pt x="0" y="892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10683" y="4339142"/>
            <a:ext cx="1025968" cy="1025968"/>
          </a:xfrm>
          <a:custGeom>
            <a:avLst/>
            <a:gdLst/>
            <a:ahLst/>
            <a:cxnLst/>
            <a:rect l="l" t="t" r="r" b="b"/>
            <a:pathLst>
              <a:path w="1025968" h="1025968">
                <a:moveTo>
                  <a:pt x="0" y="0"/>
                </a:moveTo>
                <a:lnTo>
                  <a:pt x="1025968" y="0"/>
                </a:lnTo>
                <a:lnTo>
                  <a:pt x="1025968" y="1025967"/>
                </a:lnTo>
                <a:lnTo>
                  <a:pt x="0" y="1025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839125" y="4388251"/>
            <a:ext cx="950071" cy="884754"/>
          </a:xfrm>
          <a:custGeom>
            <a:avLst/>
            <a:gdLst/>
            <a:ahLst/>
            <a:cxnLst/>
            <a:rect l="l" t="t" r="r" b="b"/>
            <a:pathLst>
              <a:path w="950071" h="884754">
                <a:moveTo>
                  <a:pt x="0" y="0"/>
                </a:moveTo>
                <a:lnTo>
                  <a:pt x="950071" y="0"/>
                </a:lnTo>
                <a:lnTo>
                  <a:pt x="950071" y="884754"/>
                </a:lnTo>
                <a:lnTo>
                  <a:pt x="0" y="8847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0801" y="2355315"/>
            <a:ext cx="18288000" cy="500567"/>
            <a:chOff x="0" y="0"/>
            <a:chExt cx="4816593" cy="1318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6592" cy="131836"/>
            </a:xfrm>
            <a:custGeom>
              <a:avLst/>
              <a:gdLst/>
              <a:ahLst/>
              <a:cxnLst/>
              <a:rect l="l" t="t" r="r" b="b"/>
              <a:pathLst>
                <a:path w="4816592" h="131836">
                  <a:moveTo>
                    <a:pt x="0" y="0"/>
                  </a:moveTo>
                  <a:lnTo>
                    <a:pt x="4816592" y="0"/>
                  </a:lnTo>
                  <a:lnTo>
                    <a:pt x="4816592" y="131836"/>
                  </a:lnTo>
                  <a:lnTo>
                    <a:pt x="0" y="131836"/>
                  </a:lnTo>
                  <a:close/>
                </a:path>
              </a:pathLst>
            </a:custGeom>
            <a:solidFill>
              <a:srgbClr val="0097D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816593" cy="188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59739" y="5297604"/>
            <a:ext cx="3519507" cy="46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Nuestra misión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15285" y="5297604"/>
            <a:ext cx="3519507" cy="46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Nuestro objetivo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48875" y="3160682"/>
            <a:ext cx="11390250" cy="50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3000" b="1" spc="-2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Somos operadores e integradores de telecomunicaciones para empresas.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27702" y="5297604"/>
            <a:ext cx="3837471" cy="46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Nuestra propuesta de valor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105717" y="7204395"/>
            <a:ext cx="4118167" cy="210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 el principal objetivo de conseguir que tu empresa tenga las telecomunicaciones más eficientes, productivas y seguras.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1550" y="7204395"/>
            <a:ext cx="4249525" cy="210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Nuestra misión consiste en impulsar los procesos de transformación digital de nuestros clientes, mejorando su eficiencia y competitividad.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78900" y="7070941"/>
            <a:ext cx="4822821" cy="251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Estudiamos cada caso de manera individual, para ofrecer planes basados en propuestas de valor personalizadas para nuestros clientes, tanto a nivel de proyectos como a nivel económico.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18998" y="2324100"/>
            <a:ext cx="385000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Quiénes</a:t>
            </a:r>
            <a:r>
              <a:rPr lang="en-US" sz="3000" b="1" spc="-24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somos</a:t>
            </a:r>
            <a:endParaRPr lang="en-US" sz="3000" b="1" spc="-24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578758" y="555864"/>
            <a:ext cx="4163775" cy="1165886"/>
            <a:chOff x="0" y="0"/>
            <a:chExt cx="5551701" cy="155451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134279" cy="1073325"/>
            </a:xfrm>
            <a:custGeom>
              <a:avLst/>
              <a:gdLst/>
              <a:ahLst/>
              <a:cxnLst/>
              <a:rect l="l" t="t" r="r" b="b"/>
              <a:pathLst>
                <a:path w="4134279" h="1073325">
                  <a:moveTo>
                    <a:pt x="0" y="0"/>
                  </a:moveTo>
                  <a:lnTo>
                    <a:pt x="4134279" y="0"/>
                  </a:lnTo>
                  <a:lnTo>
                    <a:pt x="4134279" y="1073325"/>
                  </a:lnTo>
                  <a:lnTo>
                    <a:pt x="0" y="1073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648" r="-7196" b="-25233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134876" y="1095049"/>
              <a:ext cx="3530667" cy="45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"/>
                </a:lnSpc>
                <a:spcBef>
                  <a:spcPct val="0"/>
                </a:spcBef>
              </a:pPr>
              <a:r>
                <a:rPr lang="en-US" sz="1918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262122" y="792847"/>
              <a:ext cx="1289579" cy="55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37"/>
                </a:lnSpc>
                <a:spcBef>
                  <a:spcPct val="0"/>
                </a:spcBef>
              </a:pPr>
              <a:r>
                <a:rPr lang="en-US" sz="1169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084031" y="687088"/>
              <a:ext cx="0" cy="772474"/>
            </a:xfrm>
            <a:prstGeom prst="line">
              <a:avLst/>
            </a:prstGeom>
            <a:ln w="2130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14332150" y="601517"/>
            <a:ext cx="3107436" cy="1120234"/>
            <a:chOff x="0" y="0"/>
            <a:chExt cx="818419" cy="29504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420" cy="295041"/>
            </a:xfrm>
            <a:custGeom>
              <a:avLst/>
              <a:gdLst/>
              <a:ahLst/>
              <a:cxnLst/>
              <a:rect l="l" t="t" r="r" b="b"/>
              <a:pathLst>
                <a:path w="818420" h="295041">
                  <a:moveTo>
                    <a:pt x="0" y="0"/>
                  </a:moveTo>
                  <a:lnTo>
                    <a:pt x="818420" y="0"/>
                  </a:lnTo>
                  <a:lnTo>
                    <a:pt x="818420" y="295041"/>
                  </a:lnTo>
                  <a:lnTo>
                    <a:pt x="0" y="295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818419" cy="35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758" y="2198001"/>
            <a:ext cx="17130483" cy="0"/>
          </a:xfrm>
          <a:prstGeom prst="line">
            <a:avLst/>
          </a:prstGeom>
          <a:ln w="381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3920895" y="2604995"/>
            <a:ext cx="3654996" cy="7482785"/>
            <a:chOff x="0" y="0"/>
            <a:chExt cx="962633" cy="1970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2633" cy="1970774"/>
            </a:xfrm>
            <a:custGeom>
              <a:avLst/>
              <a:gdLst/>
              <a:ahLst/>
              <a:cxnLst/>
              <a:rect l="l" t="t" r="r" b="b"/>
              <a:pathLst>
                <a:path w="962633" h="1970774">
                  <a:moveTo>
                    <a:pt x="0" y="0"/>
                  </a:moveTo>
                  <a:lnTo>
                    <a:pt x="962633" y="0"/>
                  </a:lnTo>
                  <a:lnTo>
                    <a:pt x="962633" y="1970774"/>
                  </a:lnTo>
                  <a:lnTo>
                    <a:pt x="0" y="1970774"/>
                  </a:lnTo>
                  <a:close/>
                </a:path>
              </a:pathLst>
            </a:custGeom>
            <a:solidFill>
              <a:srgbClr val="D9D9D9">
                <a:alpha val="4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62633" cy="2027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943952"/>
            <a:ext cx="18288000" cy="343048"/>
            <a:chOff x="0" y="0"/>
            <a:chExt cx="4334933" cy="81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34933" cy="81315"/>
            </a:xfrm>
            <a:custGeom>
              <a:avLst/>
              <a:gdLst/>
              <a:ahLst/>
              <a:cxnLst/>
              <a:rect l="l" t="t" r="r" b="b"/>
              <a:pathLst>
                <a:path w="4334933" h="81315">
                  <a:moveTo>
                    <a:pt x="0" y="0"/>
                  </a:moveTo>
                  <a:lnTo>
                    <a:pt x="4334933" y="0"/>
                  </a:lnTo>
                  <a:lnTo>
                    <a:pt x="4334933" y="81315"/>
                  </a:lnTo>
                  <a:lnTo>
                    <a:pt x="0" y="81315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334933" cy="12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21720" y="3132107"/>
            <a:ext cx="6683758" cy="66837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9FE3"/>
              </a:solidFill>
              <a:prstDash val="dash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88264" y="6213472"/>
            <a:ext cx="4750671" cy="769825"/>
            <a:chOff x="0" y="0"/>
            <a:chExt cx="1251206" cy="202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1206" cy="202752"/>
            </a:xfrm>
            <a:custGeom>
              <a:avLst/>
              <a:gdLst/>
              <a:ahLst/>
              <a:cxnLst/>
              <a:rect l="l" t="t" r="r" b="b"/>
              <a:pathLst>
                <a:path w="1251206" h="202752">
                  <a:moveTo>
                    <a:pt x="45630" y="0"/>
                  </a:moveTo>
                  <a:lnTo>
                    <a:pt x="1205575" y="0"/>
                  </a:lnTo>
                  <a:cubicBezTo>
                    <a:pt x="1230776" y="0"/>
                    <a:pt x="1251206" y="20429"/>
                    <a:pt x="1251206" y="45630"/>
                  </a:cubicBezTo>
                  <a:lnTo>
                    <a:pt x="1251206" y="157122"/>
                  </a:lnTo>
                  <a:cubicBezTo>
                    <a:pt x="1251206" y="169224"/>
                    <a:pt x="1246398" y="180830"/>
                    <a:pt x="1237841" y="189387"/>
                  </a:cubicBezTo>
                  <a:cubicBezTo>
                    <a:pt x="1229283" y="197945"/>
                    <a:pt x="1217677" y="202752"/>
                    <a:pt x="1205575" y="202752"/>
                  </a:cubicBezTo>
                  <a:lnTo>
                    <a:pt x="45630" y="202752"/>
                  </a:lnTo>
                  <a:cubicBezTo>
                    <a:pt x="33528" y="202752"/>
                    <a:pt x="21922" y="197945"/>
                    <a:pt x="13365" y="189387"/>
                  </a:cubicBezTo>
                  <a:cubicBezTo>
                    <a:pt x="4807" y="180830"/>
                    <a:pt x="0" y="169224"/>
                    <a:pt x="0" y="157122"/>
                  </a:cubicBezTo>
                  <a:lnTo>
                    <a:pt x="0" y="45630"/>
                  </a:lnTo>
                  <a:cubicBezTo>
                    <a:pt x="0" y="33528"/>
                    <a:pt x="4807" y="21922"/>
                    <a:pt x="13365" y="13365"/>
                  </a:cubicBezTo>
                  <a:cubicBezTo>
                    <a:pt x="21922" y="4807"/>
                    <a:pt x="33528" y="0"/>
                    <a:pt x="45630" y="0"/>
                  </a:cubicBezTo>
                  <a:close/>
                </a:path>
              </a:pathLst>
            </a:custGeom>
            <a:solidFill>
              <a:srgbClr val="0081B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51206" cy="25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45777" y="7198007"/>
            <a:ext cx="4235645" cy="769825"/>
            <a:chOff x="0" y="0"/>
            <a:chExt cx="1115561" cy="2027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5561" cy="202752"/>
            </a:xfrm>
            <a:custGeom>
              <a:avLst/>
              <a:gdLst/>
              <a:ahLst/>
              <a:cxnLst/>
              <a:rect l="l" t="t" r="r" b="b"/>
              <a:pathLst>
                <a:path w="1115561" h="202752">
                  <a:moveTo>
                    <a:pt x="51178" y="0"/>
                  </a:moveTo>
                  <a:lnTo>
                    <a:pt x="1064382" y="0"/>
                  </a:lnTo>
                  <a:cubicBezTo>
                    <a:pt x="1092648" y="0"/>
                    <a:pt x="1115561" y="22913"/>
                    <a:pt x="1115561" y="51178"/>
                  </a:cubicBezTo>
                  <a:lnTo>
                    <a:pt x="1115561" y="151574"/>
                  </a:lnTo>
                  <a:cubicBezTo>
                    <a:pt x="1115561" y="165147"/>
                    <a:pt x="1110169" y="178165"/>
                    <a:pt x="1100571" y="187762"/>
                  </a:cubicBezTo>
                  <a:cubicBezTo>
                    <a:pt x="1090973" y="197360"/>
                    <a:pt x="1077956" y="202752"/>
                    <a:pt x="1064382" y="202752"/>
                  </a:cubicBezTo>
                  <a:lnTo>
                    <a:pt x="51178" y="202752"/>
                  </a:lnTo>
                  <a:cubicBezTo>
                    <a:pt x="37605" y="202752"/>
                    <a:pt x="24588" y="197360"/>
                    <a:pt x="14990" y="187762"/>
                  </a:cubicBezTo>
                  <a:cubicBezTo>
                    <a:pt x="5392" y="178165"/>
                    <a:pt x="0" y="165147"/>
                    <a:pt x="0" y="151574"/>
                  </a:cubicBezTo>
                  <a:lnTo>
                    <a:pt x="0" y="51178"/>
                  </a:lnTo>
                  <a:cubicBezTo>
                    <a:pt x="0" y="37605"/>
                    <a:pt x="5392" y="24588"/>
                    <a:pt x="14990" y="14990"/>
                  </a:cubicBezTo>
                  <a:cubicBezTo>
                    <a:pt x="24588" y="5392"/>
                    <a:pt x="37605" y="0"/>
                    <a:pt x="51178" y="0"/>
                  </a:cubicBezTo>
                  <a:close/>
                </a:path>
              </a:pathLst>
            </a:custGeom>
            <a:solidFill>
              <a:srgbClr val="AEB2B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115561" cy="25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984604" y="4244403"/>
            <a:ext cx="1357990" cy="769825"/>
            <a:chOff x="0" y="0"/>
            <a:chExt cx="357660" cy="2027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7660" cy="202752"/>
            </a:xfrm>
            <a:custGeom>
              <a:avLst/>
              <a:gdLst/>
              <a:ahLst/>
              <a:cxnLst/>
              <a:rect l="l" t="t" r="r" b="b"/>
              <a:pathLst>
                <a:path w="357660" h="202752">
                  <a:moveTo>
                    <a:pt x="101376" y="0"/>
                  </a:moveTo>
                  <a:lnTo>
                    <a:pt x="256284" y="0"/>
                  </a:lnTo>
                  <a:cubicBezTo>
                    <a:pt x="312272" y="0"/>
                    <a:pt x="357660" y="45388"/>
                    <a:pt x="357660" y="101376"/>
                  </a:cubicBezTo>
                  <a:lnTo>
                    <a:pt x="357660" y="101376"/>
                  </a:lnTo>
                  <a:cubicBezTo>
                    <a:pt x="357660" y="128263"/>
                    <a:pt x="346979" y="154048"/>
                    <a:pt x="327968" y="173060"/>
                  </a:cubicBezTo>
                  <a:cubicBezTo>
                    <a:pt x="308956" y="192072"/>
                    <a:pt x="283170" y="202752"/>
                    <a:pt x="256284" y="202752"/>
                  </a:cubicBezTo>
                  <a:lnTo>
                    <a:pt x="101376" y="202752"/>
                  </a:lnTo>
                  <a:cubicBezTo>
                    <a:pt x="45388" y="202752"/>
                    <a:pt x="0" y="157365"/>
                    <a:pt x="0" y="101376"/>
                  </a:cubicBezTo>
                  <a:lnTo>
                    <a:pt x="0" y="101376"/>
                  </a:lnTo>
                  <a:cubicBezTo>
                    <a:pt x="0" y="45388"/>
                    <a:pt x="45388" y="0"/>
                    <a:pt x="101376" y="0"/>
                  </a:cubicBezTo>
                  <a:close/>
                </a:path>
              </a:pathLst>
            </a:custGeom>
            <a:solidFill>
              <a:srgbClr val="009FE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357660" cy="25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84604" y="8182542"/>
            <a:ext cx="1357990" cy="769825"/>
            <a:chOff x="0" y="0"/>
            <a:chExt cx="357660" cy="2027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7660" cy="202752"/>
            </a:xfrm>
            <a:custGeom>
              <a:avLst/>
              <a:gdLst/>
              <a:ahLst/>
              <a:cxnLst/>
              <a:rect l="l" t="t" r="r" b="b"/>
              <a:pathLst>
                <a:path w="357660" h="202752">
                  <a:moveTo>
                    <a:pt x="101376" y="0"/>
                  </a:moveTo>
                  <a:lnTo>
                    <a:pt x="256284" y="0"/>
                  </a:lnTo>
                  <a:cubicBezTo>
                    <a:pt x="312272" y="0"/>
                    <a:pt x="357660" y="45388"/>
                    <a:pt x="357660" y="101376"/>
                  </a:cubicBezTo>
                  <a:lnTo>
                    <a:pt x="357660" y="101376"/>
                  </a:lnTo>
                  <a:cubicBezTo>
                    <a:pt x="357660" y="128263"/>
                    <a:pt x="346979" y="154048"/>
                    <a:pt x="327968" y="173060"/>
                  </a:cubicBezTo>
                  <a:cubicBezTo>
                    <a:pt x="308956" y="192072"/>
                    <a:pt x="283170" y="202752"/>
                    <a:pt x="256284" y="202752"/>
                  </a:cubicBezTo>
                  <a:lnTo>
                    <a:pt x="101376" y="202752"/>
                  </a:lnTo>
                  <a:cubicBezTo>
                    <a:pt x="45388" y="202752"/>
                    <a:pt x="0" y="157365"/>
                    <a:pt x="0" y="101376"/>
                  </a:cubicBezTo>
                  <a:lnTo>
                    <a:pt x="0" y="101376"/>
                  </a:lnTo>
                  <a:cubicBezTo>
                    <a:pt x="0" y="45388"/>
                    <a:pt x="45388" y="0"/>
                    <a:pt x="101376" y="0"/>
                  </a:cubicBezTo>
                  <a:close/>
                </a:path>
              </a:pathLst>
            </a:custGeom>
            <a:solidFill>
              <a:srgbClr val="65656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57660" cy="25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349710" y="3036486"/>
            <a:ext cx="699512" cy="694266"/>
          </a:xfrm>
          <a:custGeom>
            <a:avLst/>
            <a:gdLst/>
            <a:ahLst/>
            <a:cxnLst/>
            <a:rect l="l" t="t" r="r" b="b"/>
            <a:pathLst>
              <a:path w="699512" h="694266">
                <a:moveTo>
                  <a:pt x="0" y="0"/>
                </a:moveTo>
                <a:lnTo>
                  <a:pt x="699512" y="0"/>
                </a:lnTo>
                <a:lnTo>
                  <a:pt x="699512" y="694266"/>
                </a:lnTo>
                <a:lnTo>
                  <a:pt x="0" y="694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4054245" y="3797427"/>
            <a:ext cx="3290442" cy="73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  <a:spcBef>
                <a:spcPct val="0"/>
              </a:spcBef>
            </a:pPr>
            <a:r>
              <a:rPr lang="en-US" sz="23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Integración de servicios + infraestructuras</a:t>
            </a:r>
          </a:p>
        </p:txBody>
      </p:sp>
      <p:sp>
        <p:nvSpPr>
          <p:cNvPr id="26" name="Freeform 26"/>
          <p:cNvSpPr/>
          <p:nvPr/>
        </p:nvSpPr>
        <p:spPr>
          <a:xfrm>
            <a:off x="15338733" y="6638107"/>
            <a:ext cx="721467" cy="760439"/>
          </a:xfrm>
          <a:custGeom>
            <a:avLst/>
            <a:gdLst/>
            <a:ahLst/>
            <a:cxnLst/>
            <a:rect l="l" t="t" r="r" b="b"/>
            <a:pathLst>
              <a:path w="721467" h="760439">
                <a:moveTo>
                  <a:pt x="0" y="0"/>
                </a:moveTo>
                <a:lnTo>
                  <a:pt x="721466" y="0"/>
                </a:lnTo>
                <a:lnTo>
                  <a:pt x="721466" y="760439"/>
                </a:lnTo>
                <a:lnTo>
                  <a:pt x="0" y="760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307237" y="4865103"/>
            <a:ext cx="784458" cy="811858"/>
          </a:xfrm>
          <a:custGeom>
            <a:avLst/>
            <a:gdLst/>
            <a:ahLst/>
            <a:cxnLst/>
            <a:rect l="l" t="t" r="r" b="b"/>
            <a:pathLst>
              <a:path w="784458" h="811858">
                <a:moveTo>
                  <a:pt x="0" y="0"/>
                </a:moveTo>
                <a:lnTo>
                  <a:pt x="784458" y="0"/>
                </a:lnTo>
                <a:lnTo>
                  <a:pt x="784458" y="811858"/>
                </a:lnTo>
                <a:lnTo>
                  <a:pt x="0" y="811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20801" y="2355315"/>
            <a:ext cx="18288000" cy="500567"/>
            <a:chOff x="0" y="0"/>
            <a:chExt cx="4816593" cy="13183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16592" cy="131836"/>
            </a:xfrm>
            <a:custGeom>
              <a:avLst/>
              <a:gdLst/>
              <a:ahLst/>
              <a:cxnLst/>
              <a:rect l="l" t="t" r="r" b="b"/>
              <a:pathLst>
                <a:path w="4816592" h="131836">
                  <a:moveTo>
                    <a:pt x="0" y="0"/>
                  </a:moveTo>
                  <a:lnTo>
                    <a:pt x="4816592" y="0"/>
                  </a:lnTo>
                  <a:lnTo>
                    <a:pt x="4816592" y="131836"/>
                  </a:lnTo>
                  <a:lnTo>
                    <a:pt x="0" y="131836"/>
                  </a:lnTo>
                  <a:close/>
                </a:path>
              </a:pathLst>
            </a:custGeom>
            <a:solidFill>
              <a:srgbClr val="0097D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4816593" cy="188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3596662" y="-610813"/>
            <a:ext cx="5422805" cy="6113719"/>
          </a:xfrm>
          <a:custGeom>
            <a:avLst/>
            <a:gdLst/>
            <a:ahLst/>
            <a:cxnLst/>
            <a:rect l="l" t="t" r="r" b="b"/>
            <a:pathLst>
              <a:path w="5422805" h="6113719">
                <a:moveTo>
                  <a:pt x="0" y="0"/>
                </a:moveTo>
                <a:lnTo>
                  <a:pt x="5422805" y="0"/>
                </a:lnTo>
                <a:lnTo>
                  <a:pt x="5422805" y="6113718"/>
                </a:lnTo>
                <a:lnTo>
                  <a:pt x="0" y="6113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"/>
            </a:blip>
            <a:stretch>
              <a:fillRect l="-823392" t="-6364" r="-59198" b="-132065"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6136310" y="3412194"/>
            <a:ext cx="1054579" cy="685404"/>
            <a:chOff x="0" y="0"/>
            <a:chExt cx="1406105" cy="913872"/>
          </a:xfrm>
        </p:grpSpPr>
        <p:sp>
          <p:nvSpPr>
            <p:cNvPr id="33" name="TextBox 33"/>
            <p:cNvSpPr txBox="1"/>
            <p:nvPr/>
          </p:nvSpPr>
          <p:spPr>
            <a:xfrm>
              <a:off x="667241" y="715651"/>
              <a:ext cx="738864" cy="198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77"/>
                </a:lnSpc>
              </a:pPr>
              <a:r>
                <a:rPr lang="en-US" sz="912" b="1">
                  <a:solidFill>
                    <a:srgbClr val="0097D7"/>
                  </a:solidFill>
                  <a:latin typeface="Centuma Bold"/>
                  <a:ea typeface="Centuma Bold"/>
                  <a:cs typeface="Centuma Bold"/>
                  <a:sym typeface="Centuma Bold"/>
                </a:rPr>
                <a:t>IAndrea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151554" y="613521"/>
              <a:ext cx="150382" cy="150157"/>
            </a:xfrm>
            <a:custGeom>
              <a:avLst/>
              <a:gdLst/>
              <a:ahLst/>
              <a:cxnLst/>
              <a:rect l="l" t="t" r="r" b="b"/>
              <a:pathLst>
                <a:path w="150382" h="150157">
                  <a:moveTo>
                    <a:pt x="0" y="0"/>
                  </a:moveTo>
                  <a:lnTo>
                    <a:pt x="150383" y="0"/>
                  </a:lnTo>
                  <a:lnTo>
                    <a:pt x="150383" y="150156"/>
                  </a:lnTo>
                  <a:lnTo>
                    <a:pt x="0" y="150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3000"/>
              </a:blip>
              <a:stretch>
                <a:fillRect l="-911823" t="-14660" r="-73901" b="-182809"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119598" cy="913872"/>
            </a:xfrm>
            <a:custGeom>
              <a:avLst/>
              <a:gdLst/>
              <a:ahLst/>
              <a:cxnLst/>
              <a:rect l="l" t="t" r="r" b="b"/>
              <a:pathLst>
                <a:path w="1119598" h="913872">
                  <a:moveTo>
                    <a:pt x="0" y="0"/>
                  </a:moveTo>
                  <a:lnTo>
                    <a:pt x="1119598" y="0"/>
                  </a:lnTo>
                  <a:lnTo>
                    <a:pt x="1119598" y="913872"/>
                  </a:lnTo>
                  <a:lnTo>
                    <a:pt x="0" y="9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>
            <a:off x="15383535" y="8218478"/>
            <a:ext cx="691616" cy="680378"/>
          </a:xfrm>
          <a:custGeom>
            <a:avLst/>
            <a:gdLst/>
            <a:ahLst/>
            <a:cxnLst/>
            <a:rect l="l" t="t" r="r" b="b"/>
            <a:pathLst>
              <a:path w="691616" h="680378">
                <a:moveTo>
                  <a:pt x="0" y="0"/>
                </a:moveTo>
                <a:lnTo>
                  <a:pt x="691617" y="0"/>
                </a:lnTo>
                <a:lnTo>
                  <a:pt x="691617" y="680378"/>
                </a:lnTo>
                <a:lnTo>
                  <a:pt x="0" y="680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935958" y="7452650"/>
            <a:ext cx="542687" cy="326969"/>
          </a:xfrm>
          <a:custGeom>
            <a:avLst/>
            <a:gdLst/>
            <a:ahLst/>
            <a:cxnLst/>
            <a:rect l="l" t="t" r="r" b="b"/>
            <a:pathLst>
              <a:path w="542687" h="326969">
                <a:moveTo>
                  <a:pt x="0" y="0"/>
                </a:moveTo>
                <a:lnTo>
                  <a:pt x="542688" y="0"/>
                </a:lnTo>
                <a:lnTo>
                  <a:pt x="542688" y="326969"/>
                </a:lnTo>
                <a:lnTo>
                  <a:pt x="0" y="3269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935958" y="5237870"/>
            <a:ext cx="469953" cy="581085"/>
          </a:xfrm>
          <a:custGeom>
            <a:avLst/>
            <a:gdLst/>
            <a:ahLst/>
            <a:cxnLst/>
            <a:rect l="l" t="t" r="r" b="b"/>
            <a:pathLst>
              <a:path w="469953" h="581085">
                <a:moveTo>
                  <a:pt x="0" y="0"/>
                </a:moveTo>
                <a:lnTo>
                  <a:pt x="469953" y="0"/>
                </a:lnTo>
                <a:lnTo>
                  <a:pt x="469953" y="581085"/>
                </a:lnTo>
                <a:lnTo>
                  <a:pt x="0" y="5810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295831" y="9123816"/>
            <a:ext cx="735537" cy="485455"/>
          </a:xfrm>
          <a:custGeom>
            <a:avLst/>
            <a:gdLst/>
            <a:ahLst/>
            <a:cxnLst/>
            <a:rect l="l" t="t" r="r" b="b"/>
            <a:pathLst>
              <a:path w="735537" h="485455">
                <a:moveTo>
                  <a:pt x="0" y="0"/>
                </a:moveTo>
                <a:lnTo>
                  <a:pt x="735537" y="0"/>
                </a:lnTo>
                <a:lnTo>
                  <a:pt x="735537" y="485455"/>
                </a:lnTo>
                <a:lnTo>
                  <a:pt x="0" y="4854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831943" y="7355466"/>
            <a:ext cx="521338" cy="521338"/>
          </a:xfrm>
          <a:custGeom>
            <a:avLst/>
            <a:gdLst/>
            <a:ahLst/>
            <a:cxnLst/>
            <a:rect l="l" t="t" r="r" b="b"/>
            <a:pathLst>
              <a:path w="521338" h="521338">
                <a:moveTo>
                  <a:pt x="0" y="0"/>
                </a:moveTo>
                <a:lnTo>
                  <a:pt x="521338" y="0"/>
                </a:lnTo>
                <a:lnTo>
                  <a:pt x="521338" y="521338"/>
                </a:lnTo>
                <a:lnTo>
                  <a:pt x="0" y="5213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718889" y="6303637"/>
            <a:ext cx="283259" cy="584038"/>
          </a:xfrm>
          <a:custGeom>
            <a:avLst/>
            <a:gdLst/>
            <a:ahLst/>
            <a:cxnLst/>
            <a:rect l="l" t="t" r="r" b="b"/>
            <a:pathLst>
              <a:path w="283259" h="584038">
                <a:moveTo>
                  <a:pt x="0" y="0"/>
                </a:moveTo>
                <a:lnTo>
                  <a:pt x="283259" y="0"/>
                </a:lnTo>
                <a:lnTo>
                  <a:pt x="283259" y="584039"/>
                </a:lnTo>
                <a:lnTo>
                  <a:pt x="0" y="58403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731579" y="5277817"/>
            <a:ext cx="541138" cy="541138"/>
          </a:xfrm>
          <a:custGeom>
            <a:avLst/>
            <a:gdLst/>
            <a:ahLst/>
            <a:cxnLst/>
            <a:rect l="l" t="t" r="r" b="b"/>
            <a:pathLst>
              <a:path w="541138" h="541138">
                <a:moveTo>
                  <a:pt x="0" y="0"/>
                </a:moveTo>
                <a:lnTo>
                  <a:pt x="541138" y="0"/>
                </a:lnTo>
                <a:lnTo>
                  <a:pt x="541138" y="541138"/>
                </a:lnTo>
                <a:lnTo>
                  <a:pt x="0" y="5411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180460" y="6346387"/>
            <a:ext cx="555565" cy="484730"/>
          </a:xfrm>
          <a:custGeom>
            <a:avLst/>
            <a:gdLst/>
            <a:ahLst/>
            <a:cxnLst/>
            <a:rect l="l" t="t" r="r" b="b"/>
            <a:pathLst>
              <a:path w="555565" h="484730">
                <a:moveTo>
                  <a:pt x="0" y="0"/>
                </a:moveTo>
                <a:lnTo>
                  <a:pt x="555565" y="0"/>
                </a:lnTo>
                <a:lnTo>
                  <a:pt x="555565" y="484730"/>
                </a:lnTo>
                <a:lnTo>
                  <a:pt x="0" y="48473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4545777" y="5228937"/>
            <a:ext cx="4235645" cy="769825"/>
            <a:chOff x="0" y="0"/>
            <a:chExt cx="1115561" cy="20275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15561" cy="202752"/>
            </a:xfrm>
            <a:custGeom>
              <a:avLst/>
              <a:gdLst/>
              <a:ahLst/>
              <a:cxnLst/>
              <a:rect l="l" t="t" r="r" b="b"/>
              <a:pathLst>
                <a:path w="1115561" h="202752">
                  <a:moveTo>
                    <a:pt x="51178" y="0"/>
                  </a:moveTo>
                  <a:lnTo>
                    <a:pt x="1064382" y="0"/>
                  </a:lnTo>
                  <a:cubicBezTo>
                    <a:pt x="1092648" y="0"/>
                    <a:pt x="1115561" y="22913"/>
                    <a:pt x="1115561" y="51178"/>
                  </a:cubicBezTo>
                  <a:lnTo>
                    <a:pt x="1115561" y="151574"/>
                  </a:lnTo>
                  <a:cubicBezTo>
                    <a:pt x="1115561" y="165147"/>
                    <a:pt x="1110169" y="178165"/>
                    <a:pt x="1100571" y="187762"/>
                  </a:cubicBezTo>
                  <a:cubicBezTo>
                    <a:pt x="1090973" y="197360"/>
                    <a:pt x="1077956" y="202752"/>
                    <a:pt x="1064382" y="202752"/>
                  </a:cubicBezTo>
                  <a:lnTo>
                    <a:pt x="51178" y="202752"/>
                  </a:lnTo>
                  <a:cubicBezTo>
                    <a:pt x="37605" y="202752"/>
                    <a:pt x="24588" y="197360"/>
                    <a:pt x="14990" y="187762"/>
                  </a:cubicBezTo>
                  <a:cubicBezTo>
                    <a:pt x="5392" y="178165"/>
                    <a:pt x="0" y="165147"/>
                    <a:pt x="0" y="151574"/>
                  </a:cubicBezTo>
                  <a:lnTo>
                    <a:pt x="0" y="51178"/>
                  </a:lnTo>
                  <a:cubicBezTo>
                    <a:pt x="0" y="37605"/>
                    <a:pt x="5392" y="24588"/>
                    <a:pt x="14990" y="14990"/>
                  </a:cubicBezTo>
                  <a:cubicBezTo>
                    <a:pt x="24588" y="5392"/>
                    <a:pt x="37605" y="0"/>
                    <a:pt x="51178" y="0"/>
                  </a:cubicBezTo>
                  <a:close/>
                </a:path>
              </a:pathLst>
            </a:custGeom>
            <a:solidFill>
              <a:srgbClr val="4770A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1115561" cy="25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352676" y="8358357"/>
            <a:ext cx="591443" cy="38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  <a:spcBef>
                <a:spcPct val="0"/>
              </a:spcBef>
            </a:pPr>
            <a:r>
              <a:rPr lang="en-US" sz="2200" b="1" spc="-17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IPTV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128541" y="4389469"/>
            <a:ext cx="1058763" cy="42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iAndrea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831469" y="7392872"/>
            <a:ext cx="3652908" cy="38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  <a:spcBef>
                <a:spcPct val="0"/>
              </a:spcBef>
            </a:pPr>
            <a:r>
              <a:rPr lang="en-US" sz="2200" b="1" spc="-17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Acceso Internet​ - WiFi y Portal​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072908" y="6398812"/>
            <a:ext cx="3170031" cy="38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</a:pPr>
            <a:r>
              <a:rPr lang="en-US" sz="2200" b="1" spc="-17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Móviles - SMS masivos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662778" y="5403009"/>
            <a:ext cx="3933038" cy="38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</a:pPr>
            <a:r>
              <a:rPr lang="en-US" sz="2200" b="1" spc="-17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Plataforma de voz- Contact Center​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782101" y="9032206"/>
            <a:ext cx="1932584" cy="73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  <a:spcBef>
                <a:spcPct val="0"/>
              </a:spcBef>
            </a:pPr>
            <a:r>
              <a:rPr lang="en-US" sz="23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Soporte técnico propio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551294" y="7446172"/>
            <a:ext cx="2296344" cy="39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3"/>
              </a:lnSpc>
              <a:spcBef>
                <a:spcPct val="0"/>
              </a:spcBef>
            </a:pPr>
            <a:r>
              <a:rPr lang="en-US" sz="23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Proyectos a medida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877390" y="5748400"/>
            <a:ext cx="1644152" cy="39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3"/>
              </a:lnSpc>
            </a:pPr>
            <a:r>
              <a:rPr lang="en-US" sz="2300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Soluciones IA</a:t>
            </a:r>
          </a:p>
        </p:txBody>
      </p:sp>
      <p:sp>
        <p:nvSpPr>
          <p:cNvPr id="55" name="TextBox 55"/>
          <p:cNvSpPr txBox="1"/>
          <p:nvPr/>
        </p:nvSpPr>
        <p:spPr>
          <a:xfrm rot="-5400000">
            <a:off x="-320074" y="5783066"/>
            <a:ext cx="5175796" cy="132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3599" b="1" spc="-28">
                <a:solidFill>
                  <a:srgbClr val="65656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Operador e integrador 360º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218998" y="2324100"/>
            <a:ext cx="385000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Qué</a:t>
            </a:r>
            <a:r>
              <a:rPr lang="en-US" sz="3000" b="1" spc="-24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hacemos</a:t>
            </a:r>
            <a:endParaRPr lang="en-US" sz="3000" b="1" spc="-24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1193174" y="4475194"/>
            <a:ext cx="1803921" cy="4220657"/>
            <a:chOff x="0" y="0"/>
            <a:chExt cx="1983055" cy="5627542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119531"/>
              <a:ext cx="323523" cy="325623"/>
              <a:chOff x="0" y="0"/>
              <a:chExt cx="63906" cy="6432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3906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906" h="64321">
                    <a:moveTo>
                      <a:pt x="0" y="0"/>
                    </a:moveTo>
                    <a:lnTo>
                      <a:pt x="63906" y="0"/>
                    </a:lnTo>
                    <a:lnTo>
                      <a:pt x="63906" y="64321"/>
                    </a:lnTo>
                    <a:lnTo>
                      <a:pt x="0" y="64321"/>
                    </a:lnTo>
                    <a:close/>
                  </a:path>
                </a:pathLst>
              </a:custGeom>
              <a:solidFill>
                <a:srgbClr val="009FE3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57150"/>
                <a:ext cx="63906" cy="121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12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691823" y="-85725"/>
              <a:ext cx="337542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IA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91823" y="1201781"/>
              <a:ext cx="583009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Voz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91823" y="2489286"/>
              <a:ext cx="1291233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Móviles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91823" y="3776792"/>
              <a:ext cx="946348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Datos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691823" y="5064297"/>
              <a:ext cx="739180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IPTV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0" y="1385245"/>
              <a:ext cx="323523" cy="325623"/>
              <a:chOff x="0" y="0"/>
              <a:chExt cx="63906" cy="64321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63906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906" h="64321">
                    <a:moveTo>
                      <a:pt x="0" y="0"/>
                    </a:moveTo>
                    <a:lnTo>
                      <a:pt x="63906" y="0"/>
                    </a:lnTo>
                    <a:lnTo>
                      <a:pt x="63906" y="64321"/>
                    </a:lnTo>
                    <a:lnTo>
                      <a:pt x="0" y="64321"/>
                    </a:lnTo>
                    <a:close/>
                  </a:path>
                </a:pathLst>
              </a:custGeom>
              <a:solidFill>
                <a:srgbClr val="4770A5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0" y="-57150"/>
                <a:ext cx="63906" cy="121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12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0" y="2650960"/>
              <a:ext cx="323523" cy="325623"/>
              <a:chOff x="0" y="0"/>
              <a:chExt cx="63906" cy="64321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3906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906" h="64321">
                    <a:moveTo>
                      <a:pt x="0" y="0"/>
                    </a:moveTo>
                    <a:lnTo>
                      <a:pt x="63906" y="0"/>
                    </a:lnTo>
                    <a:lnTo>
                      <a:pt x="63906" y="64321"/>
                    </a:lnTo>
                    <a:lnTo>
                      <a:pt x="0" y="64321"/>
                    </a:lnTo>
                    <a:close/>
                  </a:path>
                </a:pathLst>
              </a:custGeom>
              <a:solidFill>
                <a:srgbClr val="0081B8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0" y="-57150"/>
                <a:ext cx="63906" cy="121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12"/>
                  </a:lnSpc>
                </a:pPr>
                <a:endParaRPr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0" y="3916674"/>
              <a:ext cx="323523" cy="325623"/>
              <a:chOff x="0" y="0"/>
              <a:chExt cx="63906" cy="64321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906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906" h="64321">
                    <a:moveTo>
                      <a:pt x="0" y="0"/>
                    </a:moveTo>
                    <a:lnTo>
                      <a:pt x="63906" y="0"/>
                    </a:lnTo>
                    <a:lnTo>
                      <a:pt x="63906" y="64321"/>
                    </a:lnTo>
                    <a:lnTo>
                      <a:pt x="0" y="64321"/>
                    </a:lnTo>
                    <a:close/>
                  </a:path>
                </a:pathLst>
              </a:custGeom>
              <a:solidFill>
                <a:srgbClr val="AEB2B4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57150"/>
                <a:ext cx="63906" cy="121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12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0" y="5182388"/>
              <a:ext cx="323523" cy="325623"/>
              <a:chOff x="0" y="0"/>
              <a:chExt cx="63906" cy="64321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63906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906" h="64321">
                    <a:moveTo>
                      <a:pt x="0" y="0"/>
                    </a:moveTo>
                    <a:lnTo>
                      <a:pt x="63906" y="0"/>
                    </a:lnTo>
                    <a:lnTo>
                      <a:pt x="63906" y="64321"/>
                    </a:lnTo>
                    <a:lnTo>
                      <a:pt x="0" y="64321"/>
                    </a:lnTo>
                    <a:close/>
                  </a:path>
                </a:pathLst>
              </a:custGeom>
              <a:solidFill>
                <a:srgbClr val="656565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57150"/>
                <a:ext cx="63906" cy="121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112"/>
                  </a:lnSpc>
                </a:pPr>
                <a:endParaRPr/>
              </a:p>
            </p:txBody>
          </p:sp>
        </p:grpSp>
      </p:grpSp>
      <p:grpSp>
        <p:nvGrpSpPr>
          <p:cNvPr id="79" name="Group 79"/>
          <p:cNvGrpSpPr/>
          <p:nvPr/>
        </p:nvGrpSpPr>
        <p:grpSpPr>
          <a:xfrm>
            <a:off x="578758" y="555864"/>
            <a:ext cx="4163775" cy="1165886"/>
            <a:chOff x="0" y="0"/>
            <a:chExt cx="5551701" cy="1554515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4134279" cy="1073325"/>
            </a:xfrm>
            <a:custGeom>
              <a:avLst/>
              <a:gdLst/>
              <a:ahLst/>
              <a:cxnLst/>
              <a:rect l="l" t="t" r="r" b="b"/>
              <a:pathLst>
                <a:path w="4134279" h="1073325">
                  <a:moveTo>
                    <a:pt x="0" y="0"/>
                  </a:moveTo>
                  <a:lnTo>
                    <a:pt x="4134279" y="0"/>
                  </a:lnTo>
                  <a:lnTo>
                    <a:pt x="4134279" y="1073325"/>
                  </a:lnTo>
                  <a:lnTo>
                    <a:pt x="0" y="1073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648" r="-7196" b="-25233"/>
              </a:stretch>
            </a:blipFill>
          </p:spPr>
        </p:sp>
        <p:sp>
          <p:nvSpPr>
            <p:cNvPr id="81" name="TextBox 81"/>
            <p:cNvSpPr txBox="1"/>
            <p:nvPr/>
          </p:nvSpPr>
          <p:spPr>
            <a:xfrm>
              <a:off x="134876" y="1095049"/>
              <a:ext cx="3530667" cy="45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"/>
                </a:lnSpc>
                <a:spcBef>
                  <a:spcPct val="0"/>
                </a:spcBef>
              </a:pPr>
              <a:r>
                <a:rPr lang="en-US" sz="1918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4262122" y="792847"/>
              <a:ext cx="1289579" cy="55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37"/>
                </a:lnSpc>
                <a:spcBef>
                  <a:spcPct val="0"/>
                </a:spcBef>
              </a:pPr>
              <a:r>
                <a:rPr lang="en-US" sz="1169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83" name="AutoShape 83"/>
            <p:cNvSpPr/>
            <p:nvPr/>
          </p:nvSpPr>
          <p:spPr>
            <a:xfrm>
              <a:off x="4084031" y="687088"/>
              <a:ext cx="0" cy="772474"/>
            </a:xfrm>
            <a:prstGeom prst="line">
              <a:avLst/>
            </a:prstGeom>
            <a:ln w="2130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4" name="Group 84"/>
          <p:cNvGrpSpPr/>
          <p:nvPr/>
        </p:nvGrpSpPr>
        <p:grpSpPr>
          <a:xfrm>
            <a:off x="14332150" y="601517"/>
            <a:ext cx="3107436" cy="1120234"/>
            <a:chOff x="0" y="0"/>
            <a:chExt cx="818419" cy="295041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8420" cy="295041"/>
            </a:xfrm>
            <a:custGeom>
              <a:avLst/>
              <a:gdLst/>
              <a:ahLst/>
              <a:cxnLst/>
              <a:rect l="l" t="t" r="r" b="b"/>
              <a:pathLst>
                <a:path w="818420" h="295041">
                  <a:moveTo>
                    <a:pt x="0" y="0"/>
                  </a:moveTo>
                  <a:lnTo>
                    <a:pt x="818420" y="0"/>
                  </a:lnTo>
                  <a:lnTo>
                    <a:pt x="818420" y="295041"/>
                  </a:lnTo>
                  <a:lnTo>
                    <a:pt x="0" y="295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57150"/>
              <a:ext cx="818419" cy="35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758" y="2198001"/>
            <a:ext cx="17130483" cy="0"/>
          </a:xfrm>
          <a:prstGeom prst="line">
            <a:avLst/>
          </a:prstGeom>
          <a:ln w="381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rot="-10800000">
            <a:off x="0" y="6765770"/>
            <a:ext cx="18288000" cy="3378685"/>
          </a:xfrm>
          <a:custGeom>
            <a:avLst/>
            <a:gdLst/>
            <a:ahLst/>
            <a:cxnLst/>
            <a:rect l="l" t="t" r="r" b="b"/>
            <a:pathLst>
              <a:path w="18288000" h="3378685">
                <a:moveTo>
                  <a:pt x="0" y="0"/>
                </a:moveTo>
                <a:lnTo>
                  <a:pt x="18288000" y="0"/>
                </a:lnTo>
                <a:lnTo>
                  <a:pt x="18288000" y="3378685"/>
                </a:lnTo>
                <a:lnTo>
                  <a:pt x="0" y="3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114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943952"/>
            <a:ext cx="18288000" cy="343048"/>
            <a:chOff x="0" y="0"/>
            <a:chExt cx="4334933" cy="813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4933" cy="81315"/>
            </a:xfrm>
            <a:custGeom>
              <a:avLst/>
              <a:gdLst/>
              <a:ahLst/>
              <a:cxnLst/>
              <a:rect l="l" t="t" r="r" b="b"/>
              <a:pathLst>
                <a:path w="4334933" h="81315">
                  <a:moveTo>
                    <a:pt x="0" y="0"/>
                  </a:moveTo>
                  <a:lnTo>
                    <a:pt x="4334933" y="0"/>
                  </a:lnTo>
                  <a:lnTo>
                    <a:pt x="4334933" y="81315"/>
                  </a:lnTo>
                  <a:lnTo>
                    <a:pt x="0" y="81315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34933" cy="12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801" y="2355315"/>
            <a:ext cx="18288000" cy="500567"/>
            <a:chOff x="0" y="0"/>
            <a:chExt cx="4816593" cy="1318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131836"/>
            </a:xfrm>
            <a:custGeom>
              <a:avLst/>
              <a:gdLst/>
              <a:ahLst/>
              <a:cxnLst/>
              <a:rect l="l" t="t" r="r" b="b"/>
              <a:pathLst>
                <a:path w="4816592" h="131836">
                  <a:moveTo>
                    <a:pt x="0" y="0"/>
                  </a:moveTo>
                  <a:lnTo>
                    <a:pt x="4816592" y="0"/>
                  </a:lnTo>
                  <a:lnTo>
                    <a:pt x="4816592" y="131836"/>
                  </a:lnTo>
                  <a:lnTo>
                    <a:pt x="0" y="131836"/>
                  </a:lnTo>
                  <a:close/>
                </a:path>
              </a:pathLst>
            </a:custGeom>
            <a:solidFill>
              <a:srgbClr val="0097D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16593" cy="188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596662" y="-610813"/>
            <a:ext cx="5422805" cy="6113719"/>
          </a:xfrm>
          <a:custGeom>
            <a:avLst/>
            <a:gdLst/>
            <a:ahLst/>
            <a:cxnLst/>
            <a:rect l="l" t="t" r="r" b="b"/>
            <a:pathLst>
              <a:path w="5422805" h="6113719">
                <a:moveTo>
                  <a:pt x="0" y="0"/>
                </a:moveTo>
                <a:lnTo>
                  <a:pt x="5422805" y="0"/>
                </a:lnTo>
                <a:lnTo>
                  <a:pt x="5422805" y="6113718"/>
                </a:lnTo>
                <a:lnTo>
                  <a:pt x="0" y="61137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"/>
            </a:blip>
            <a:stretch>
              <a:fillRect l="-823392" t="-6364" r="-59198" b="-13206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40000" y="3734251"/>
            <a:ext cx="860992" cy="1472082"/>
          </a:xfrm>
          <a:custGeom>
            <a:avLst/>
            <a:gdLst/>
            <a:ahLst/>
            <a:cxnLst/>
            <a:rect l="l" t="t" r="r" b="b"/>
            <a:pathLst>
              <a:path w="860992" h="1472082">
                <a:moveTo>
                  <a:pt x="0" y="0"/>
                </a:moveTo>
                <a:lnTo>
                  <a:pt x="860992" y="0"/>
                </a:lnTo>
                <a:lnTo>
                  <a:pt x="860992" y="1472082"/>
                </a:lnTo>
                <a:lnTo>
                  <a:pt x="0" y="1472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90870" y="4105020"/>
            <a:ext cx="1031990" cy="1038480"/>
          </a:xfrm>
          <a:custGeom>
            <a:avLst/>
            <a:gdLst/>
            <a:ahLst/>
            <a:cxnLst/>
            <a:rect l="l" t="t" r="r" b="b"/>
            <a:pathLst>
              <a:path w="1031990" h="1038480">
                <a:moveTo>
                  <a:pt x="0" y="0"/>
                </a:moveTo>
                <a:lnTo>
                  <a:pt x="1031990" y="0"/>
                </a:lnTo>
                <a:lnTo>
                  <a:pt x="1031990" y="1038480"/>
                </a:lnTo>
                <a:lnTo>
                  <a:pt x="0" y="1038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35214" y="4026344"/>
            <a:ext cx="1117156" cy="1117156"/>
          </a:xfrm>
          <a:custGeom>
            <a:avLst/>
            <a:gdLst/>
            <a:ahLst/>
            <a:cxnLst/>
            <a:rect l="l" t="t" r="r" b="b"/>
            <a:pathLst>
              <a:path w="1117156" h="1117156">
                <a:moveTo>
                  <a:pt x="0" y="0"/>
                </a:moveTo>
                <a:lnTo>
                  <a:pt x="1117156" y="0"/>
                </a:lnTo>
                <a:lnTo>
                  <a:pt x="1117156" y="1117156"/>
                </a:lnTo>
                <a:lnTo>
                  <a:pt x="0" y="11171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78245" y="4087809"/>
            <a:ext cx="1063425" cy="1055691"/>
          </a:xfrm>
          <a:custGeom>
            <a:avLst/>
            <a:gdLst/>
            <a:ahLst/>
            <a:cxnLst/>
            <a:rect l="l" t="t" r="r" b="b"/>
            <a:pathLst>
              <a:path w="1063425" h="1055691">
                <a:moveTo>
                  <a:pt x="0" y="0"/>
                </a:moveTo>
                <a:lnTo>
                  <a:pt x="1063425" y="0"/>
                </a:lnTo>
                <a:lnTo>
                  <a:pt x="1063425" y="1055691"/>
                </a:lnTo>
                <a:lnTo>
                  <a:pt x="0" y="105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80233" y="5985513"/>
            <a:ext cx="2980526" cy="194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Tecnología </a:t>
            </a: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adaptada a las necesidades específicas de cada cliente.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17969" y="5985513"/>
            <a:ext cx="3445699" cy="988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Soporte</a:t>
            </a: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directo y especializado.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05513" y="5985513"/>
            <a:ext cx="3141844" cy="14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Oportunidad de </a:t>
            </a: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adaptarse a un mercado cambiante.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09160" y="5986073"/>
            <a:ext cx="2608348" cy="194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Ahorro de costes</a:t>
            </a:r>
            <a:r>
              <a:rPr lang="en-US" sz="2700" spc="-2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respecto a otros operadores e integradores.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2759" y="2324100"/>
            <a:ext cx="184248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Beneficios</a:t>
            </a:r>
            <a:endParaRPr lang="en-US" sz="3000" b="1" spc="-24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80233" y="5469195"/>
            <a:ext cx="16230600" cy="0"/>
          </a:xfrm>
          <a:prstGeom prst="line">
            <a:avLst/>
          </a:prstGeom>
          <a:ln w="38100" cap="flat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78758" y="555864"/>
            <a:ext cx="4163775" cy="1165886"/>
            <a:chOff x="0" y="0"/>
            <a:chExt cx="5551701" cy="15545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134279" cy="1073325"/>
            </a:xfrm>
            <a:custGeom>
              <a:avLst/>
              <a:gdLst/>
              <a:ahLst/>
              <a:cxnLst/>
              <a:rect l="l" t="t" r="r" b="b"/>
              <a:pathLst>
                <a:path w="4134279" h="1073325">
                  <a:moveTo>
                    <a:pt x="0" y="0"/>
                  </a:moveTo>
                  <a:lnTo>
                    <a:pt x="4134279" y="0"/>
                  </a:lnTo>
                  <a:lnTo>
                    <a:pt x="4134279" y="1073325"/>
                  </a:lnTo>
                  <a:lnTo>
                    <a:pt x="0" y="1073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1648" r="-7196" b="-25233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34876" y="1095049"/>
              <a:ext cx="3530667" cy="45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"/>
                </a:lnSpc>
                <a:spcBef>
                  <a:spcPct val="0"/>
                </a:spcBef>
              </a:pPr>
              <a:r>
                <a:rPr lang="en-US" sz="1918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262122" y="792847"/>
              <a:ext cx="1289579" cy="55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37"/>
                </a:lnSpc>
                <a:spcBef>
                  <a:spcPct val="0"/>
                </a:spcBef>
              </a:pPr>
              <a:r>
                <a:rPr lang="en-US" sz="1169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084031" y="687088"/>
              <a:ext cx="0" cy="772474"/>
            </a:xfrm>
            <a:prstGeom prst="line">
              <a:avLst/>
            </a:prstGeom>
            <a:ln w="2130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4332150" y="601517"/>
            <a:ext cx="3107436" cy="1120234"/>
            <a:chOff x="0" y="0"/>
            <a:chExt cx="818419" cy="2950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8420" cy="295041"/>
            </a:xfrm>
            <a:custGeom>
              <a:avLst/>
              <a:gdLst/>
              <a:ahLst/>
              <a:cxnLst/>
              <a:rect l="l" t="t" r="r" b="b"/>
              <a:pathLst>
                <a:path w="818420" h="295041">
                  <a:moveTo>
                    <a:pt x="0" y="0"/>
                  </a:moveTo>
                  <a:lnTo>
                    <a:pt x="818420" y="0"/>
                  </a:lnTo>
                  <a:lnTo>
                    <a:pt x="818420" y="295041"/>
                  </a:lnTo>
                  <a:lnTo>
                    <a:pt x="0" y="295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8419" cy="35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758" y="2198001"/>
            <a:ext cx="17130483" cy="0"/>
          </a:xfrm>
          <a:prstGeom prst="line">
            <a:avLst/>
          </a:prstGeom>
          <a:ln w="381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94204" y="5738660"/>
            <a:ext cx="3694890" cy="3694256"/>
          </a:xfrm>
          <a:custGeom>
            <a:avLst/>
            <a:gdLst/>
            <a:ahLst/>
            <a:cxnLst/>
            <a:rect l="l" t="t" r="r" b="b"/>
            <a:pathLst>
              <a:path w="3694890" h="3694256">
                <a:moveTo>
                  <a:pt x="0" y="0"/>
                </a:moveTo>
                <a:lnTo>
                  <a:pt x="3694890" y="0"/>
                </a:lnTo>
                <a:lnTo>
                  <a:pt x="3694890" y="3694256"/>
                </a:lnTo>
                <a:lnTo>
                  <a:pt x="0" y="3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0" y="6765770"/>
            <a:ext cx="18288000" cy="3378685"/>
          </a:xfrm>
          <a:custGeom>
            <a:avLst/>
            <a:gdLst/>
            <a:ahLst/>
            <a:cxnLst/>
            <a:rect l="l" t="t" r="r" b="b"/>
            <a:pathLst>
              <a:path w="18288000" h="3378685">
                <a:moveTo>
                  <a:pt x="0" y="0"/>
                </a:moveTo>
                <a:lnTo>
                  <a:pt x="18288000" y="0"/>
                </a:lnTo>
                <a:lnTo>
                  <a:pt x="18288000" y="3378685"/>
                </a:lnTo>
                <a:lnTo>
                  <a:pt x="0" y="3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8114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943952"/>
            <a:ext cx="18288000" cy="343048"/>
            <a:chOff x="0" y="0"/>
            <a:chExt cx="4334933" cy="81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34933" cy="81315"/>
            </a:xfrm>
            <a:custGeom>
              <a:avLst/>
              <a:gdLst/>
              <a:ahLst/>
              <a:cxnLst/>
              <a:rect l="l" t="t" r="r" b="b"/>
              <a:pathLst>
                <a:path w="4334933" h="81315">
                  <a:moveTo>
                    <a:pt x="0" y="0"/>
                  </a:moveTo>
                  <a:lnTo>
                    <a:pt x="4334933" y="0"/>
                  </a:lnTo>
                  <a:lnTo>
                    <a:pt x="4334933" y="81315"/>
                  </a:lnTo>
                  <a:lnTo>
                    <a:pt x="0" y="81315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334933" cy="128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801" y="2355315"/>
            <a:ext cx="18288000" cy="500567"/>
            <a:chOff x="0" y="0"/>
            <a:chExt cx="4816593" cy="131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31836"/>
            </a:xfrm>
            <a:custGeom>
              <a:avLst/>
              <a:gdLst/>
              <a:ahLst/>
              <a:cxnLst/>
              <a:rect l="l" t="t" r="r" b="b"/>
              <a:pathLst>
                <a:path w="4816592" h="131836">
                  <a:moveTo>
                    <a:pt x="0" y="0"/>
                  </a:moveTo>
                  <a:lnTo>
                    <a:pt x="4816592" y="0"/>
                  </a:lnTo>
                  <a:lnTo>
                    <a:pt x="4816592" y="131836"/>
                  </a:lnTo>
                  <a:lnTo>
                    <a:pt x="0" y="131836"/>
                  </a:lnTo>
                  <a:close/>
                </a:path>
              </a:pathLst>
            </a:custGeom>
            <a:solidFill>
              <a:srgbClr val="0097D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16593" cy="188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96662" y="-610813"/>
            <a:ext cx="5422805" cy="6113719"/>
          </a:xfrm>
          <a:custGeom>
            <a:avLst/>
            <a:gdLst/>
            <a:ahLst/>
            <a:cxnLst/>
            <a:rect l="l" t="t" r="r" b="b"/>
            <a:pathLst>
              <a:path w="5422805" h="6113719">
                <a:moveTo>
                  <a:pt x="0" y="0"/>
                </a:moveTo>
                <a:lnTo>
                  <a:pt x="5422805" y="0"/>
                </a:lnTo>
                <a:lnTo>
                  <a:pt x="5422805" y="6113718"/>
                </a:lnTo>
                <a:lnTo>
                  <a:pt x="0" y="6113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"/>
            </a:blip>
            <a:stretch>
              <a:fillRect l="-823392" t="-6364" r="-59198" b="-132065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1028700" y="4638221"/>
            <a:ext cx="16230600" cy="0"/>
          </a:xfrm>
          <a:prstGeom prst="line">
            <a:avLst/>
          </a:prstGeom>
          <a:ln w="38100" cap="flat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150226" y="6379011"/>
            <a:ext cx="2137694" cy="1332447"/>
          </a:xfrm>
          <a:custGeom>
            <a:avLst/>
            <a:gdLst/>
            <a:ahLst/>
            <a:cxnLst/>
            <a:rect l="l" t="t" r="r" b="b"/>
            <a:pathLst>
              <a:path w="2137694" h="1332447">
                <a:moveTo>
                  <a:pt x="0" y="0"/>
                </a:moveTo>
                <a:lnTo>
                  <a:pt x="2137694" y="0"/>
                </a:lnTo>
                <a:lnTo>
                  <a:pt x="2137694" y="1332446"/>
                </a:lnTo>
                <a:lnTo>
                  <a:pt x="0" y="13324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230224" y="6379011"/>
            <a:ext cx="2137694" cy="1332447"/>
            <a:chOff x="0" y="0"/>
            <a:chExt cx="3382264" cy="2108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82264" cy="2108200"/>
            </a:xfrm>
            <a:custGeom>
              <a:avLst/>
              <a:gdLst/>
              <a:ahLst/>
              <a:cxnLst/>
              <a:rect l="l" t="t" r="r" b="b"/>
              <a:pathLst>
                <a:path w="3382264" h="2108200">
                  <a:moveTo>
                    <a:pt x="181229" y="0"/>
                  </a:moveTo>
                  <a:cubicBezTo>
                    <a:pt x="81153" y="0"/>
                    <a:pt x="0" y="81153"/>
                    <a:pt x="0" y="181229"/>
                  </a:cubicBezTo>
                  <a:lnTo>
                    <a:pt x="0" y="1926971"/>
                  </a:lnTo>
                  <a:cubicBezTo>
                    <a:pt x="0" y="2027047"/>
                    <a:pt x="81153" y="2108200"/>
                    <a:pt x="181229" y="2108200"/>
                  </a:cubicBezTo>
                  <a:lnTo>
                    <a:pt x="3201035" y="2108200"/>
                  </a:lnTo>
                  <a:cubicBezTo>
                    <a:pt x="3301111" y="2108200"/>
                    <a:pt x="3382264" y="2027047"/>
                    <a:pt x="3382264" y="1926971"/>
                  </a:cubicBezTo>
                  <a:lnTo>
                    <a:pt x="3382264" y="181229"/>
                  </a:lnTo>
                  <a:cubicBezTo>
                    <a:pt x="3382264" y="81153"/>
                    <a:pt x="3301111" y="0"/>
                    <a:pt x="3201035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54034" y="6379011"/>
            <a:ext cx="1964315" cy="1390239"/>
          </a:xfrm>
          <a:custGeom>
            <a:avLst/>
            <a:gdLst/>
            <a:ahLst/>
            <a:cxnLst/>
            <a:rect l="l" t="t" r="r" b="b"/>
            <a:pathLst>
              <a:path w="1964315" h="1390239">
                <a:moveTo>
                  <a:pt x="0" y="0"/>
                </a:moveTo>
                <a:lnTo>
                  <a:pt x="1964315" y="0"/>
                </a:lnTo>
                <a:lnTo>
                  <a:pt x="1964315" y="1390239"/>
                </a:lnTo>
                <a:lnTo>
                  <a:pt x="0" y="1390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654034" y="6379011"/>
            <a:ext cx="1964315" cy="1390239"/>
            <a:chOff x="0" y="0"/>
            <a:chExt cx="3107944" cy="2199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07944" cy="2199640"/>
            </a:xfrm>
            <a:custGeom>
              <a:avLst/>
              <a:gdLst/>
              <a:ahLst/>
              <a:cxnLst/>
              <a:rect l="l" t="t" r="r" b="b"/>
              <a:pathLst>
                <a:path w="3107944" h="2199640">
                  <a:moveTo>
                    <a:pt x="188468" y="0"/>
                  </a:moveTo>
                  <a:cubicBezTo>
                    <a:pt x="84455" y="254"/>
                    <a:pt x="0" y="84836"/>
                    <a:pt x="0" y="188976"/>
                  </a:cubicBezTo>
                  <a:lnTo>
                    <a:pt x="0" y="2010664"/>
                  </a:lnTo>
                  <a:cubicBezTo>
                    <a:pt x="0" y="2114931"/>
                    <a:pt x="84709" y="2199640"/>
                    <a:pt x="188976" y="2199640"/>
                  </a:cubicBezTo>
                  <a:lnTo>
                    <a:pt x="2918968" y="2199640"/>
                  </a:lnTo>
                  <a:cubicBezTo>
                    <a:pt x="3023235" y="2199640"/>
                    <a:pt x="3107817" y="2115185"/>
                    <a:pt x="3107944" y="2010918"/>
                  </a:cubicBezTo>
                  <a:lnTo>
                    <a:pt x="3107944" y="2010918"/>
                  </a:lnTo>
                  <a:lnTo>
                    <a:pt x="3107944" y="188722"/>
                  </a:lnTo>
                  <a:lnTo>
                    <a:pt x="3107944" y="188722"/>
                  </a:lnTo>
                  <a:cubicBezTo>
                    <a:pt x="3107817" y="84709"/>
                    <a:pt x="3023362" y="254"/>
                    <a:pt x="2919476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5123397" y="5738660"/>
            <a:ext cx="3694248" cy="3694256"/>
          </a:xfrm>
          <a:custGeom>
            <a:avLst/>
            <a:gdLst/>
            <a:ahLst/>
            <a:cxnLst/>
            <a:rect l="l" t="t" r="r" b="b"/>
            <a:pathLst>
              <a:path w="3694248" h="3694256">
                <a:moveTo>
                  <a:pt x="0" y="0"/>
                </a:moveTo>
                <a:lnTo>
                  <a:pt x="3694248" y="0"/>
                </a:lnTo>
                <a:lnTo>
                  <a:pt x="3694248" y="3694256"/>
                </a:lnTo>
                <a:lnTo>
                  <a:pt x="0" y="3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51947" y="5738660"/>
            <a:ext cx="3694248" cy="3694256"/>
          </a:xfrm>
          <a:custGeom>
            <a:avLst/>
            <a:gdLst/>
            <a:ahLst/>
            <a:cxnLst/>
            <a:rect l="l" t="t" r="r" b="b"/>
            <a:pathLst>
              <a:path w="3694248" h="3694256">
                <a:moveTo>
                  <a:pt x="0" y="0"/>
                </a:moveTo>
                <a:lnTo>
                  <a:pt x="3694248" y="0"/>
                </a:lnTo>
                <a:lnTo>
                  <a:pt x="3694248" y="3694256"/>
                </a:lnTo>
                <a:lnTo>
                  <a:pt x="0" y="3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660660" y="6225595"/>
            <a:ext cx="2651989" cy="1455096"/>
          </a:xfrm>
          <a:custGeom>
            <a:avLst/>
            <a:gdLst/>
            <a:ahLst/>
            <a:cxnLst/>
            <a:rect l="l" t="t" r="r" b="b"/>
            <a:pathLst>
              <a:path w="2651989" h="1455096">
                <a:moveTo>
                  <a:pt x="0" y="0"/>
                </a:moveTo>
                <a:lnTo>
                  <a:pt x="2651989" y="0"/>
                </a:lnTo>
                <a:lnTo>
                  <a:pt x="2651989" y="1455096"/>
                </a:lnTo>
                <a:lnTo>
                  <a:pt x="0" y="1455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780248" y="7155257"/>
            <a:ext cx="20870" cy="20870"/>
          </a:xfrm>
          <a:custGeom>
            <a:avLst/>
            <a:gdLst/>
            <a:ahLst/>
            <a:cxnLst/>
            <a:rect l="l" t="t" r="r" b="b"/>
            <a:pathLst>
              <a:path w="20870" h="20870">
                <a:moveTo>
                  <a:pt x="0" y="0"/>
                </a:moveTo>
                <a:lnTo>
                  <a:pt x="20870" y="0"/>
                </a:lnTo>
                <a:lnTo>
                  <a:pt x="20870" y="20870"/>
                </a:lnTo>
                <a:lnTo>
                  <a:pt x="0" y="208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081517" y="6651921"/>
            <a:ext cx="20870" cy="20870"/>
          </a:xfrm>
          <a:custGeom>
            <a:avLst/>
            <a:gdLst/>
            <a:ahLst/>
            <a:cxnLst/>
            <a:rect l="l" t="t" r="r" b="b"/>
            <a:pathLst>
              <a:path w="20870" h="20870">
                <a:moveTo>
                  <a:pt x="0" y="0"/>
                </a:moveTo>
                <a:lnTo>
                  <a:pt x="20870" y="0"/>
                </a:lnTo>
                <a:lnTo>
                  <a:pt x="20870" y="20870"/>
                </a:lnTo>
                <a:lnTo>
                  <a:pt x="0" y="208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213157" y="7111800"/>
            <a:ext cx="20870" cy="20870"/>
          </a:xfrm>
          <a:custGeom>
            <a:avLst/>
            <a:gdLst/>
            <a:ahLst/>
            <a:cxnLst/>
            <a:rect l="l" t="t" r="r" b="b"/>
            <a:pathLst>
              <a:path w="20870" h="20870">
                <a:moveTo>
                  <a:pt x="0" y="0"/>
                </a:moveTo>
                <a:lnTo>
                  <a:pt x="20869" y="0"/>
                </a:lnTo>
                <a:lnTo>
                  <a:pt x="20869" y="20870"/>
                </a:lnTo>
                <a:lnTo>
                  <a:pt x="0" y="2087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986654" y="4685846"/>
            <a:ext cx="24641" cy="24765"/>
          </a:xfrm>
          <a:custGeom>
            <a:avLst/>
            <a:gdLst/>
            <a:ahLst/>
            <a:cxnLst/>
            <a:rect l="l" t="t" r="r" b="b"/>
            <a:pathLst>
              <a:path w="24641" h="24765">
                <a:moveTo>
                  <a:pt x="0" y="0"/>
                </a:moveTo>
                <a:lnTo>
                  <a:pt x="24641" y="0"/>
                </a:lnTo>
                <a:lnTo>
                  <a:pt x="24641" y="24765"/>
                </a:lnTo>
                <a:lnTo>
                  <a:pt x="0" y="2476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714270" y="6600975"/>
            <a:ext cx="20870" cy="20870"/>
          </a:xfrm>
          <a:custGeom>
            <a:avLst/>
            <a:gdLst/>
            <a:ahLst/>
            <a:cxnLst/>
            <a:rect l="l" t="t" r="r" b="b"/>
            <a:pathLst>
              <a:path w="20870" h="20870">
                <a:moveTo>
                  <a:pt x="0" y="0"/>
                </a:moveTo>
                <a:lnTo>
                  <a:pt x="20869" y="0"/>
                </a:lnTo>
                <a:lnTo>
                  <a:pt x="20869" y="20870"/>
                </a:lnTo>
                <a:lnTo>
                  <a:pt x="0" y="2087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827234" y="6611410"/>
            <a:ext cx="1615988" cy="874503"/>
            <a:chOff x="0" y="0"/>
            <a:chExt cx="505051" cy="27331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05051" cy="273312"/>
            </a:xfrm>
            <a:custGeom>
              <a:avLst/>
              <a:gdLst/>
              <a:ahLst/>
              <a:cxnLst/>
              <a:rect l="l" t="t" r="r" b="b"/>
              <a:pathLst>
                <a:path w="505051" h="273312">
                  <a:moveTo>
                    <a:pt x="95817" y="0"/>
                  </a:moveTo>
                  <a:lnTo>
                    <a:pt x="409234" y="0"/>
                  </a:lnTo>
                  <a:cubicBezTo>
                    <a:pt x="462152" y="0"/>
                    <a:pt x="505051" y="42899"/>
                    <a:pt x="505051" y="95817"/>
                  </a:cubicBezTo>
                  <a:lnTo>
                    <a:pt x="505051" y="177495"/>
                  </a:lnTo>
                  <a:cubicBezTo>
                    <a:pt x="505051" y="230413"/>
                    <a:pt x="462152" y="273312"/>
                    <a:pt x="409234" y="273312"/>
                  </a:cubicBezTo>
                  <a:lnTo>
                    <a:pt x="95817" y="273312"/>
                  </a:lnTo>
                  <a:cubicBezTo>
                    <a:pt x="42899" y="273312"/>
                    <a:pt x="0" y="230413"/>
                    <a:pt x="0" y="177495"/>
                  </a:cubicBezTo>
                  <a:lnTo>
                    <a:pt x="0" y="95817"/>
                  </a:lnTo>
                  <a:cubicBezTo>
                    <a:pt x="0" y="42899"/>
                    <a:pt x="42899" y="0"/>
                    <a:pt x="95817" y="0"/>
                  </a:cubicBezTo>
                  <a:close/>
                </a:path>
              </a:pathLst>
            </a:custGeom>
            <a:solidFill>
              <a:srgbClr val="02447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505051" cy="330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8758" y="555864"/>
            <a:ext cx="4163775" cy="1165886"/>
            <a:chOff x="0" y="0"/>
            <a:chExt cx="5551701" cy="15545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134279" cy="1073325"/>
            </a:xfrm>
            <a:custGeom>
              <a:avLst/>
              <a:gdLst/>
              <a:ahLst/>
              <a:cxnLst/>
              <a:rect l="l" t="t" r="r" b="b"/>
              <a:pathLst>
                <a:path w="4134279" h="1073325">
                  <a:moveTo>
                    <a:pt x="0" y="0"/>
                  </a:moveTo>
                  <a:lnTo>
                    <a:pt x="4134279" y="0"/>
                  </a:lnTo>
                  <a:lnTo>
                    <a:pt x="4134279" y="1073325"/>
                  </a:lnTo>
                  <a:lnTo>
                    <a:pt x="0" y="1073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-11648" r="-7196" b="-25233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134876" y="1095049"/>
              <a:ext cx="3530667" cy="45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"/>
                </a:lnSpc>
                <a:spcBef>
                  <a:spcPct val="0"/>
                </a:spcBef>
              </a:pPr>
              <a:r>
                <a:rPr lang="en-US" sz="1918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262122" y="792847"/>
              <a:ext cx="1289579" cy="55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37"/>
                </a:lnSpc>
                <a:spcBef>
                  <a:spcPct val="0"/>
                </a:spcBef>
              </a:pPr>
              <a:r>
                <a:rPr lang="en-US" sz="1169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4084031" y="687088"/>
              <a:ext cx="0" cy="772474"/>
            </a:xfrm>
            <a:prstGeom prst="line">
              <a:avLst/>
            </a:prstGeom>
            <a:ln w="21307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4332150" y="601517"/>
            <a:ext cx="3107436" cy="1120234"/>
            <a:chOff x="0" y="0"/>
            <a:chExt cx="818419" cy="29504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420" cy="295041"/>
            </a:xfrm>
            <a:custGeom>
              <a:avLst/>
              <a:gdLst/>
              <a:ahLst/>
              <a:cxnLst/>
              <a:rect l="l" t="t" r="r" b="b"/>
              <a:pathLst>
                <a:path w="818420" h="295041">
                  <a:moveTo>
                    <a:pt x="0" y="0"/>
                  </a:moveTo>
                  <a:lnTo>
                    <a:pt x="818420" y="0"/>
                  </a:lnTo>
                  <a:lnTo>
                    <a:pt x="818420" y="295041"/>
                  </a:lnTo>
                  <a:lnTo>
                    <a:pt x="0" y="295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818419" cy="352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13780498" y="5738660"/>
            <a:ext cx="3694248" cy="3694256"/>
          </a:xfrm>
          <a:custGeom>
            <a:avLst/>
            <a:gdLst/>
            <a:ahLst/>
            <a:cxnLst/>
            <a:rect l="l" t="t" r="r" b="b"/>
            <a:pathLst>
              <a:path w="3694248" h="3694256">
                <a:moveTo>
                  <a:pt x="0" y="0"/>
                </a:moveTo>
                <a:lnTo>
                  <a:pt x="3694248" y="0"/>
                </a:lnTo>
                <a:lnTo>
                  <a:pt x="3694248" y="3694256"/>
                </a:lnTo>
                <a:lnTo>
                  <a:pt x="0" y="3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4212491" y="6467570"/>
            <a:ext cx="2877762" cy="1213121"/>
          </a:xfrm>
          <a:custGeom>
            <a:avLst/>
            <a:gdLst/>
            <a:ahLst/>
            <a:cxnLst/>
            <a:rect l="l" t="t" r="r" b="b"/>
            <a:pathLst>
              <a:path w="2877762" h="1213121">
                <a:moveTo>
                  <a:pt x="0" y="0"/>
                </a:moveTo>
                <a:lnTo>
                  <a:pt x="2877762" y="0"/>
                </a:lnTo>
                <a:lnTo>
                  <a:pt x="2877762" y="1213121"/>
                </a:lnTo>
                <a:lnTo>
                  <a:pt x="0" y="121312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7565249" y="2324100"/>
            <a:ext cx="274305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24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Casos de </a:t>
            </a:r>
            <a:r>
              <a:rPr lang="en-US" sz="3000" b="1" spc="-24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éxito</a:t>
            </a:r>
            <a:endParaRPr lang="en-US" sz="3000" b="1" spc="-24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413772" y="3860309"/>
            <a:ext cx="9182890" cy="5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 spc="-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Algunos casos de éxito con clientes finales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62690" y="8019973"/>
            <a:ext cx="1947001" cy="61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</a:pPr>
            <a:r>
              <a:rPr lang="en-US" sz="168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Gestión de llamadas y aplicación de IA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64039" y="7511535"/>
            <a:ext cx="2767170" cy="150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</a:pPr>
            <a:r>
              <a:rPr lang="en-US" sz="168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Empresa hotelera española con 290 hoteles en el mundo y una facturación de 1.300M/€. Gestión de suvPBX a nivel mundial.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046370" y="7944767"/>
            <a:ext cx="2453756" cy="121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</a:pPr>
            <a:r>
              <a:rPr lang="en-US" sz="168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Servicio y gestión de 50.000 numeraciones para diferentes servicios de marketing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62690" y="6779952"/>
            <a:ext cx="1947001" cy="61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</a:pPr>
            <a:r>
              <a:rPr lang="en-US" sz="168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Empresa de suministro eléctrico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393970" y="7908449"/>
            <a:ext cx="2453756" cy="91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</a:pPr>
            <a:r>
              <a:rPr lang="en-US" sz="168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Gestión de las comunicaciones y sistemas internos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44296" y="5125081"/>
            <a:ext cx="1947001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Sector energético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067914" y="5125081"/>
            <a:ext cx="1947001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Sector hotelero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396166" y="5125081"/>
            <a:ext cx="1947001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Sector industria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724417" y="5188490"/>
            <a:ext cx="1947001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Sector educación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8270" y="0"/>
            <a:ext cx="18507376" cy="130513"/>
            <a:chOff x="0" y="0"/>
            <a:chExt cx="4386934" cy="309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86934" cy="30937"/>
            </a:xfrm>
            <a:custGeom>
              <a:avLst/>
              <a:gdLst/>
              <a:ahLst/>
              <a:cxnLst/>
              <a:rect l="l" t="t" r="r" b="b"/>
              <a:pathLst>
                <a:path w="4386934" h="30937">
                  <a:moveTo>
                    <a:pt x="0" y="0"/>
                  </a:moveTo>
                  <a:lnTo>
                    <a:pt x="4386934" y="0"/>
                  </a:lnTo>
                  <a:lnTo>
                    <a:pt x="4386934" y="30937"/>
                  </a:lnTo>
                  <a:lnTo>
                    <a:pt x="0" y="30937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86934" cy="78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194587"/>
            <a:ext cx="18288000" cy="130513"/>
            <a:chOff x="0" y="0"/>
            <a:chExt cx="4334933" cy="30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34933" cy="30937"/>
            </a:xfrm>
            <a:custGeom>
              <a:avLst/>
              <a:gdLst/>
              <a:ahLst/>
              <a:cxnLst/>
              <a:rect l="l" t="t" r="r" b="b"/>
              <a:pathLst>
                <a:path w="4334933" h="30937">
                  <a:moveTo>
                    <a:pt x="0" y="0"/>
                  </a:moveTo>
                  <a:lnTo>
                    <a:pt x="4334933" y="0"/>
                  </a:lnTo>
                  <a:lnTo>
                    <a:pt x="4334933" y="30937"/>
                  </a:lnTo>
                  <a:lnTo>
                    <a:pt x="0" y="30937"/>
                  </a:lnTo>
                  <a:close/>
                </a:path>
              </a:pathLst>
            </a:custGeom>
            <a:solidFill>
              <a:srgbClr val="0030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334933" cy="78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28700" y="8819806"/>
            <a:ext cx="16230600" cy="0"/>
          </a:xfrm>
          <a:prstGeom prst="line">
            <a:avLst/>
          </a:prstGeom>
          <a:ln w="38100" cap="flat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949183" y="5842098"/>
            <a:ext cx="4389635" cy="1229129"/>
            <a:chOff x="0" y="0"/>
            <a:chExt cx="5852847" cy="16388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58538" cy="1131546"/>
            </a:xfrm>
            <a:custGeom>
              <a:avLst/>
              <a:gdLst/>
              <a:ahLst/>
              <a:cxnLst/>
              <a:rect l="l" t="t" r="r" b="b"/>
              <a:pathLst>
                <a:path w="4358538" h="1131546">
                  <a:moveTo>
                    <a:pt x="0" y="0"/>
                  </a:moveTo>
                  <a:lnTo>
                    <a:pt x="4358538" y="0"/>
                  </a:lnTo>
                  <a:lnTo>
                    <a:pt x="4358538" y="1131546"/>
                  </a:lnTo>
                  <a:lnTo>
                    <a:pt x="0" y="1131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648" r="-7196" b="-25233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2192" y="1158583"/>
              <a:ext cx="3722184" cy="480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1"/>
                </a:lnSpc>
                <a:spcBef>
                  <a:spcPct val="0"/>
                </a:spcBef>
              </a:pPr>
              <a:r>
                <a:rPr lang="en-US" sz="2022">
                  <a:solidFill>
                    <a:srgbClr val="000000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TELECOMUNICACIONES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493316" y="848479"/>
              <a:ext cx="1359531" cy="57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6"/>
                </a:lnSpc>
                <a:spcBef>
                  <a:spcPct val="0"/>
                </a:spcBef>
              </a:pPr>
              <a:r>
                <a:rPr lang="en-US" sz="1233">
                  <a:solidFill>
                    <a:srgbClr val="656565"/>
                  </a:solidFill>
                  <a:latin typeface="Martian B Thai"/>
                  <a:ea typeface="Martian B Thai"/>
                  <a:cs typeface="Martian B Thai"/>
                  <a:sym typeface="Martian B Thai"/>
                </a:rPr>
                <a:t>PARTNER AUTORIZADO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305564" y="724358"/>
              <a:ext cx="0" cy="814377"/>
            </a:xfrm>
            <a:prstGeom prst="line">
              <a:avLst/>
            </a:prstGeom>
            <a:ln w="22463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4838206" y="2488361"/>
            <a:ext cx="7972522" cy="2714979"/>
            <a:chOff x="0" y="0"/>
            <a:chExt cx="2099759" cy="7150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9759" cy="715056"/>
            </a:xfrm>
            <a:custGeom>
              <a:avLst/>
              <a:gdLst/>
              <a:ahLst/>
              <a:cxnLst/>
              <a:rect l="l" t="t" r="r" b="b"/>
              <a:pathLst>
                <a:path w="2099759" h="715056">
                  <a:moveTo>
                    <a:pt x="0" y="0"/>
                  </a:moveTo>
                  <a:lnTo>
                    <a:pt x="2099759" y="0"/>
                  </a:lnTo>
                  <a:lnTo>
                    <a:pt x="2099759" y="715056"/>
                  </a:lnTo>
                  <a:lnTo>
                    <a:pt x="0" y="7150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99759" cy="77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2"/>
                </a:lnSpc>
              </a:pPr>
              <a:r>
                <a:rPr lang="en-US" sz="2600" spc="-2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PARTNER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8287107" y="9337385"/>
            <a:ext cx="482166" cy="482166"/>
          </a:xfrm>
          <a:custGeom>
            <a:avLst/>
            <a:gdLst/>
            <a:ahLst/>
            <a:cxnLst/>
            <a:rect l="l" t="t" r="r" b="b"/>
            <a:pathLst>
              <a:path w="482166" h="482166">
                <a:moveTo>
                  <a:pt x="0" y="0"/>
                </a:moveTo>
                <a:lnTo>
                  <a:pt x="482167" y="0"/>
                </a:lnTo>
                <a:lnTo>
                  <a:pt x="482167" y="482166"/>
                </a:lnTo>
                <a:lnTo>
                  <a:pt x="0" y="482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754091" y="9385454"/>
            <a:ext cx="434097" cy="434097"/>
          </a:xfrm>
          <a:custGeom>
            <a:avLst/>
            <a:gdLst/>
            <a:ahLst/>
            <a:cxnLst/>
            <a:rect l="l" t="t" r="r" b="b"/>
            <a:pathLst>
              <a:path w="434097" h="434097">
                <a:moveTo>
                  <a:pt x="0" y="0"/>
                </a:moveTo>
                <a:lnTo>
                  <a:pt x="434097" y="0"/>
                </a:lnTo>
                <a:lnTo>
                  <a:pt x="434097" y="434097"/>
                </a:lnTo>
                <a:lnTo>
                  <a:pt x="0" y="4340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232739" y="9328192"/>
            <a:ext cx="491359" cy="491359"/>
          </a:xfrm>
          <a:custGeom>
            <a:avLst/>
            <a:gdLst/>
            <a:ahLst/>
            <a:cxnLst/>
            <a:rect l="l" t="t" r="r" b="b"/>
            <a:pathLst>
              <a:path w="491359" h="491359">
                <a:moveTo>
                  <a:pt x="0" y="0"/>
                </a:moveTo>
                <a:lnTo>
                  <a:pt x="491359" y="0"/>
                </a:lnTo>
                <a:lnTo>
                  <a:pt x="491359" y="491359"/>
                </a:lnTo>
                <a:lnTo>
                  <a:pt x="0" y="491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962400" y="9347835"/>
            <a:ext cx="678210" cy="4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Email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42354" y="9347835"/>
            <a:ext cx="1412446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Teléfono</a:t>
            </a:r>
            <a:endParaRPr lang="en-US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428464" y="9347835"/>
            <a:ext cx="911154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276</Words>
  <Application>Microsoft Macintosh PowerPoint</Application>
  <PresentationFormat>Custom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Centuma Bold</vt:lpstr>
      <vt:lpstr>Arial</vt:lpstr>
      <vt:lpstr>Calibri (MS) Bold</vt:lpstr>
      <vt:lpstr>Calibri</vt:lpstr>
      <vt:lpstr>Martian B Thai</vt:lpstr>
      <vt:lpstr>Calibri (MS) Italics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Comunica para  uso de partners con cliente final</dc:title>
  <cp:lastModifiedBy>Cris Ohio</cp:lastModifiedBy>
  <cp:revision>4</cp:revision>
  <dcterms:created xsi:type="dcterms:W3CDTF">2006-08-16T00:00:00Z</dcterms:created>
  <dcterms:modified xsi:type="dcterms:W3CDTF">2025-10-10T12:12:44Z</dcterms:modified>
  <dc:identifier>DAG0t89kcmA</dc:identifier>
</cp:coreProperties>
</file>